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8" r:id="rId2"/>
    <p:sldId id="259" r:id="rId3"/>
    <p:sldId id="263" r:id="rId4"/>
    <p:sldId id="264" r:id="rId5"/>
    <p:sldId id="265" r:id="rId6"/>
    <p:sldId id="273" r:id="rId7"/>
    <p:sldId id="262" r:id="rId8"/>
    <p:sldId id="275" r:id="rId9"/>
    <p:sldId id="260" r:id="rId10"/>
    <p:sldId id="274" r:id="rId11"/>
    <p:sldId id="271" r:id="rId12"/>
    <p:sldId id="272" r:id="rId13"/>
    <p:sldId id="267" r:id="rId14"/>
    <p:sldId id="270" r:id="rId15"/>
    <p:sldId id="269" r:id="rId16"/>
    <p:sldId id="276" r:id="rId17"/>
    <p:sldId id="278" r:id="rId18"/>
    <p:sldId id="277" r:id="rId19"/>
    <p:sldId id="280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714"/>
    <a:srgbClr val="00206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94" autoAdjust="0"/>
    <p:restoredTop sz="94660"/>
  </p:normalViewPr>
  <p:slideViewPr>
    <p:cSldViewPr>
      <p:cViewPr varScale="1">
        <p:scale>
          <a:sx n="69" d="100"/>
          <a:sy n="69" d="100"/>
        </p:scale>
        <p:origin x="-131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2CECCB-C81E-478D-A015-D9F0EC2EBFEA}" type="datetimeFigureOut">
              <a:rPr lang="en-US" smtClean="0"/>
              <a:t>8/6/2016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0FF688-4029-4F6C-808D-A2185FC6BA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800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স্লাইড</a:t>
            </a:r>
            <a:r>
              <a:rPr lang="en-US" dirty="0" smtClean="0"/>
              <a:t> নং-৩-ছবিগুলো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দেখিয়ে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পাঠে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আসব</a:t>
            </a:r>
            <a:r>
              <a:rPr lang="en-US" baseline="0" dirty="0" smtClean="0"/>
              <a:t>। </a:t>
            </a:r>
            <a:r>
              <a:rPr lang="en-US" baseline="0" dirty="0" err="1" smtClean="0"/>
              <a:t>এগুলো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শক্তি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চালিত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কৃষি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যন্ত্র</a:t>
            </a:r>
            <a:r>
              <a:rPr lang="en-US" baseline="0" dirty="0" smtClean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FF688-4029-4F6C-808D-A2185FC6BA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5740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স্লাইড</a:t>
            </a:r>
            <a:r>
              <a:rPr lang="en-US" dirty="0" smtClean="0"/>
              <a:t> নং১২-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সেন্ট্রিফিউগাল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পাম্পের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ছবি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দেখিয়ে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এর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ব্যবহার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প্রয়োগ</a:t>
            </a:r>
            <a:r>
              <a:rPr lang="en-US" baseline="0" dirty="0" smtClean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FF688-4029-4F6C-808D-A2185FC6BA0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2682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স্লাইড</a:t>
            </a:r>
            <a:r>
              <a:rPr lang="en-US" dirty="0" smtClean="0"/>
              <a:t> </a:t>
            </a:r>
            <a:r>
              <a:rPr lang="en-US" dirty="0" err="1" smtClean="0"/>
              <a:t>নং</a:t>
            </a:r>
            <a:r>
              <a:rPr lang="en-US" baseline="0" dirty="0" smtClean="0"/>
              <a:t> ১৩ </a:t>
            </a:r>
            <a:r>
              <a:rPr lang="en-US" baseline="0" dirty="0" err="1" smtClean="0"/>
              <a:t>সেন্ট্রিফিউগাল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পাম্পের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সুবিধা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ছবির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সাহায্যে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দেখাবো</a:t>
            </a:r>
            <a:r>
              <a:rPr lang="en-US" baseline="0" dirty="0" smtClean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FF688-4029-4F6C-808D-A2185FC6BA0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268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স্লাইড</a:t>
            </a:r>
            <a:r>
              <a:rPr lang="en-US" dirty="0" smtClean="0"/>
              <a:t> </a:t>
            </a:r>
            <a:r>
              <a:rPr lang="en-US" dirty="0" err="1" smtClean="0"/>
              <a:t>নং</a:t>
            </a:r>
            <a:r>
              <a:rPr lang="en-US" baseline="0" dirty="0" smtClean="0"/>
              <a:t> ১৪ – </a:t>
            </a:r>
            <a:r>
              <a:rPr lang="en-US" baseline="0" dirty="0" err="1" smtClean="0"/>
              <a:t>বারি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শস্য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মাড়াই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যন্ত্র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ছবির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মাধ্যমে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দেখাব</a:t>
            </a:r>
            <a:r>
              <a:rPr lang="en-US" baseline="0" dirty="0" smtClean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FF688-4029-4F6C-808D-A2185FC6BA0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9744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স্লাইড</a:t>
            </a:r>
            <a:r>
              <a:rPr lang="en-US" dirty="0" smtClean="0"/>
              <a:t> নং১৫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ছবির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সাহায্যে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মাড়াই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যন্ত্রের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সুবিধা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দেখাবো</a:t>
            </a:r>
            <a:r>
              <a:rPr lang="en-US" baseline="0" dirty="0" smtClean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FF688-4029-4F6C-808D-A2185FC6BA0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4439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স্লাইড</a:t>
            </a:r>
            <a:r>
              <a:rPr lang="en-US" dirty="0" smtClean="0"/>
              <a:t> </a:t>
            </a:r>
            <a:r>
              <a:rPr lang="en-US" dirty="0" err="1" smtClean="0"/>
              <a:t>নং</a:t>
            </a:r>
            <a:r>
              <a:rPr lang="en-US" baseline="0" dirty="0" smtClean="0"/>
              <a:t> ১৬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FF688-4029-4F6C-808D-A2185FC6BA0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0832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স্লাইড</a:t>
            </a:r>
            <a:r>
              <a:rPr lang="en-US" dirty="0" smtClean="0"/>
              <a:t> </a:t>
            </a:r>
            <a:r>
              <a:rPr lang="en-US" dirty="0" err="1" smtClean="0"/>
              <a:t>নং</a:t>
            </a:r>
            <a:r>
              <a:rPr lang="en-US" baseline="0" dirty="0" smtClean="0"/>
              <a:t> ১৭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FF688-4029-4F6C-808D-A2185FC6BA0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4436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স্লাইড</a:t>
            </a:r>
            <a:r>
              <a:rPr lang="en-US" dirty="0" smtClean="0"/>
              <a:t> </a:t>
            </a:r>
            <a:r>
              <a:rPr lang="en-US" dirty="0" err="1" smtClean="0"/>
              <a:t>নং</a:t>
            </a:r>
            <a:r>
              <a:rPr lang="en-US" baseline="0" dirty="0" smtClean="0"/>
              <a:t> ১৮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FF688-4029-4F6C-808D-A2185FC6BA0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276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স্লাইড</a:t>
            </a:r>
            <a:r>
              <a:rPr lang="en-US" dirty="0" smtClean="0"/>
              <a:t> নং১৯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2864F5-C7D8-492C-BBE5-6F4CC3014BC9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স্লাইড</a:t>
            </a:r>
            <a:r>
              <a:rPr lang="en-US" dirty="0" smtClean="0"/>
              <a:t> </a:t>
            </a:r>
            <a:r>
              <a:rPr lang="en-US" dirty="0" err="1" smtClean="0"/>
              <a:t>নং</a:t>
            </a:r>
            <a:r>
              <a:rPr lang="en-US" baseline="0" dirty="0" smtClean="0"/>
              <a:t> ৪- </a:t>
            </a:r>
            <a:r>
              <a:rPr lang="en-US" baseline="0" dirty="0" err="1" smtClean="0"/>
              <a:t>পাঠ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শিরোনাম</a:t>
            </a:r>
            <a:r>
              <a:rPr lang="en-US" baseline="0" dirty="0" smtClean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FF688-4029-4F6C-808D-A2185FC6BA0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544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স্লাইড</a:t>
            </a:r>
            <a:r>
              <a:rPr lang="en-US" dirty="0" smtClean="0"/>
              <a:t> </a:t>
            </a:r>
            <a:r>
              <a:rPr lang="en-US" dirty="0" err="1" smtClean="0"/>
              <a:t>নং</a:t>
            </a:r>
            <a:r>
              <a:rPr lang="en-US" baseline="0" dirty="0" smtClean="0"/>
              <a:t> ৫-শিখনফল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FF688-4029-4F6C-808D-A2185FC6BA0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666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স্লাইড</a:t>
            </a:r>
            <a:r>
              <a:rPr lang="en-US" dirty="0" smtClean="0"/>
              <a:t> </a:t>
            </a:r>
            <a:r>
              <a:rPr lang="en-US" dirty="0" err="1" smtClean="0"/>
              <a:t>নং</a:t>
            </a:r>
            <a:r>
              <a:rPr lang="en-US" baseline="0" dirty="0" smtClean="0"/>
              <a:t> ৬-ভিডিও </a:t>
            </a:r>
            <a:r>
              <a:rPr lang="en-US" baseline="0" dirty="0" err="1" smtClean="0"/>
              <a:t>দেখিয়ে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পাওয়ার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টিলারের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ব্যবহার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শিখাবো</a:t>
            </a:r>
            <a:r>
              <a:rPr lang="en-US" baseline="0" dirty="0" smtClean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FF688-4029-4F6C-808D-A2185FC6BA0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3232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নং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৭-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পাওয়ার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টিলারের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ছবি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দেখিয়ে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পাওয়ার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টিলার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কিভাবে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অংশ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ব্যবহৃত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হয়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FF688-4029-4F6C-808D-A2185FC6BA0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269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স্লাইড</a:t>
            </a:r>
            <a:r>
              <a:rPr lang="en-US" dirty="0" smtClean="0"/>
              <a:t> </a:t>
            </a:r>
            <a:r>
              <a:rPr lang="en-US" dirty="0" err="1" smtClean="0"/>
              <a:t>নং</a:t>
            </a:r>
            <a:r>
              <a:rPr lang="en-US" baseline="0" dirty="0" smtClean="0"/>
              <a:t> ৮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FF688-4029-4F6C-808D-A2185FC6BA0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65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স্লাইড</a:t>
            </a:r>
            <a:r>
              <a:rPr lang="en-US" dirty="0" smtClean="0"/>
              <a:t> </a:t>
            </a:r>
            <a:r>
              <a:rPr lang="en-US" dirty="0" err="1" smtClean="0"/>
              <a:t>নং</a:t>
            </a:r>
            <a:r>
              <a:rPr lang="en-US" baseline="0" dirty="0" smtClean="0"/>
              <a:t> ৯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FF688-4029-4F6C-808D-A2185FC6BA0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5517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নং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১০ 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ঝাড়াই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যন্ত্রের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ছবিগুলো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দেখিয়ে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ব্যবহারের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সুবিধা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।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FF688-4029-4F6C-808D-A2185FC6BA0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4734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স্লাইড</a:t>
            </a:r>
            <a:r>
              <a:rPr lang="en-US" dirty="0" smtClean="0"/>
              <a:t> </a:t>
            </a:r>
            <a:r>
              <a:rPr lang="en-US" dirty="0" err="1" smtClean="0"/>
              <a:t>নং</a:t>
            </a:r>
            <a:r>
              <a:rPr lang="en-US" dirty="0" smtClean="0"/>
              <a:t>-</a:t>
            </a:r>
            <a:r>
              <a:rPr lang="en-US" baseline="0" dirty="0" smtClean="0"/>
              <a:t> ১১ </a:t>
            </a:r>
            <a:r>
              <a:rPr lang="en-US" baseline="0" dirty="0" err="1" smtClean="0"/>
              <a:t>ছবি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দেখিয়ে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সেন্ট্রিফিউগাল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পাম্পের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পাঠে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আসব</a:t>
            </a:r>
            <a:r>
              <a:rPr lang="en-US" baseline="0" dirty="0" smtClean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FF688-4029-4F6C-808D-A2185FC6BA0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322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6.w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gi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3.wmf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agriculture\class 6\file (2)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0" y="1905000"/>
            <a:ext cx="9144000" cy="1295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4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sz="4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শিক্ষা</a:t>
            </a:r>
            <a:r>
              <a:rPr lang="en-US" sz="4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বিষয়ে</a:t>
            </a:r>
            <a:r>
              <a:rPr lang="bn-BD" sz="4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 পক্ষ থেকে সবাইকে</a:t>
            </a:r>
            <a:endParaRPr lang="en-US" sz="44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2" descr="E:\Bagerhat contain\My picture\New folder\ai160218n656057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1400" y="457200"/>
            <a:ext cx="1876425" cy="1828800"/>
          </a:xfrm>
          <a:prstGeom prst="rect">
            <a:avLst/>
          </a:prstGeom>
          <a:noFill/>
        </p:spPr>
      </p:pic>
      <p:pic>
        <p:nvPicPr>
          <p:cNvPr id="6" name="Picture 3" descr="D:\agriculture\6-8class agriculture picture\Welcome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52600" y="3505200"/>
            <a:ext cx="4686300" cy="31242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Picture 6" descr="redCurtain(satyr)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990600"/>
            <a:ext cx="2597150" cy="171291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9" y="4171322"/>
            <a:ext cx="2702213" cy="179835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80022"/>
            <a:ext cx="2505075" cy="162718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990600"/>
            <a:ext cx="2189163" cy="163988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171321"/>
            <a:ext cx="1658161" cy="165816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131213" y="2747539"/>
            <a:ext cx="262047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400" b="1" spc="50" dirty="0" err="1" smtClean="0">
                <a:ln w="11430"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খারাপ</a:t>
            </a:r>
            <a:r>
              <a:rPr lang="en-US" sz="2400" b="1" spc="50" dirty="0" smtClean="0">
                <a:ln w="11430"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spc="50" dirty="0" err="1" smtClean="0">
                <a:ln w="11430"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আবহাওয়ায়</a:t>
            </a:r>
            <a:r>
              <a:rPr lang="en-US" sz="2400" b="1" spc="50" dirty="0" smtClean="0">
                <a:ln w="11430"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spc="50" dirty="0" err="1" smtClean="0">
                <a:ln w="11430"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ঘরের</a:t>
            </a:r>
            <a:r>
              <a:rPr lang="en-US" sz="2400" b="1" spc="50" dirty="0" smtClean="0">
                <a:ln w="11430"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spc="50" dirty="0" err="1" smtClean="0">
                <a:ln w="11430"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ভিতর</a:t>
            </a:r>
            <a:r>
              <a:rPr lang="en-US" sz="2400" b="1" spc="50" dirty="0" smtClean="0">
                <a:ln w="11430"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spc="50" dirty="0" err="1" smtClean="0">
                <a:ln w="11430"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en-US" sz="2400" b="1" spc="50" dirty="0" smtClean="0">
                <a:ln w="11430"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spc="50" dirty="0" err="1" smtClean="0">
                <a:ln w="11430"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2400" b="1" spc="50" dirty="0" smtClean="0">
                <a:ln w="11430"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spc="50" dirty="0" err="1" smtClean="0">
                <a:ln w="11430"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যায়</a:t>
            </a:r>
            <a:endParaRPr lang="en-US" sz="2400" b="1" cap="none" spc="50" dirty="0">
              <a:ln w="11430"/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000" y="2762071"/>
            <a:ext cx="232448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 err="1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অল্প</a:t>
            </a:r>
            <a:r>
              <a:rPr lang="en-US" sz="2400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cap="none" spc="0" dirty="0" err="1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সময়ে</a:t>
            </a:r>
            <a:r>
              <a:rPr lang="en-US" sz="2400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400" b="1" cap="none" spc="0" dirty="0" err="1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অল্প</a:t>
            </a:r>
            <a:r>
              <a:rPr lang="en-US" sz="2400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cap="none" spc="0" dirty="0" err="1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খরচে</a:t>
            </a:r>
            <a:r>
              <a:rPr lang="en-US" sz="2400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cap="none" spc="0" dirty="0" err="1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ঝাড়াই</a:t>
            </a:r>
            <a:r>
              <a:rPr lang="en-US" sz="2400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400" b="1" cap="none" spc="0" dirty="0" err="1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পরিষ্কার</a:t>
            </a:r>
            <a:r>
              <a:rPr lang="en-US" sz="2400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cap="none" spc="0" dirty="0" err="1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2400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cap="none" spc="0" dirty="0" err="1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যায়</a:t>
            </a:r>
            <a:endParaRPr lang="en-US" sz="2400" b="1" cap="none" spc="0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48086" y="2743200"/>
            <a:ext cx="144783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চালানো</a:t>
            </a:r>
            <a:r>
              <a:rPr lang="en-US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সহজ</a:t>
            </a:r>
            <a:endParaRPr lang="en-US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16436" y="5950803"/>
            <a:ext cx="219848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স্থানীয়ভাবে</a:t>
            </a:r>
            <a:r>
              <a:rPr lang="en-US" sz="24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cap="none" spc="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এটি</a:t>
            </a:r>
            <a:r>
              <a:rPr lang="en-US" sz="24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তৈরি</a:t>
            </a:r>
            <a:r>
              <a:rPr lang="en-US" sz="24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cap="none" spc="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24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cap="none" spc="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যায়</a:t>
            </a:r>
            <a:endParaRPr lang="en-US" sz="2400" b="1" cap="none" spc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2362200" y="2607210"/>
            <a:ext cx="1932781" cy="156411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4294981" y="3163037"/>
            <a:ext cx="74" cy="100828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4294981" y="2703513"/>
            <a:ext cx="1724819" cy="145258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110430" y="5021183"/>
            <a:ext cx="97617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1535251" y="152400"/>
            <a:ext cx="551946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বারি</a:t>
            </a:r>
            <a:r>
              <a:rPr lang="en-US" sz="36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শস্য</a:t>
            </a:r>
            <a:r>
              <a:rPr lang="en-US" sz="36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ঝাড়াই</a:t>
            </a:r>
            <a:r>
              <a:rPr lang="en-US" sz="36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যন্ত্র</a:t>
            </a:r>
            <a:r>
              <a:rPr lang="en-US" sz="36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ব্যবহারের</a:t>
            </a:r>
            <a:r>
              <a:rPr lang="en-US" sz="36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সুবিধা</a:t>
            </a:r>
            <a:endParaRPr lang="en-US" sz="36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11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77" y="1981200"/>
            <a:ext cx="8195749" cy="44958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39421" y="152400"/>
            <a:ext cx="386516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সেন্ট্রিফিউগাল</a:t>
            </a:r>
            <a:r>
              <a:rPr lang="en-US" sz="4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পাম্প</a:t>
            </a:r>
            <a:endParaRPr lang="en-US" sz="4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27094" y="1219200"/>
            <a:ext cx="211307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ছবিটি</a:t>
            </a:r>
            <a:r>
              <a:rPr lang="en-US" sz="3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লক্ষ</a:t>
            </a:r>
            <a:r>
              <a:rPr lang="en-US" sz="3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করি</a:t>
            </a:r>
            <a:endParaRPr lang="en-US" sz="32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0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692" y="5122863"/>
            <a:ext cx="2286000" cy="150653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73" y="3036744"/>
            <a:ext cx="2286000" cy="1527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10" y="4724401"/>
            <a:ext cx="1563718" cy="533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1" y="3062548"/>
            <a:ext cx="2285999" cy="150920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4609692"/>
            <a:ext cx="1371600" cy="495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309" y="3048000"/>
            <a:ext cx="2345891" cy="150728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623038"/>
            <a:ext cx="1394620" cy="558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>
            <a:stCxn id="12290" idx="0"/>
          </p:cNvCxnSpPr>
          <p:nvPr/>
        </p:nvCxnSpPr>
        <p:spPr>
          <a:xfrm flipH="1" flipV="1">
            <a:off x="2431473" y="4579868"/>
            <a:ext cx="1743219" cy="54299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4174692" y="4569981"/>
            <a:ext cx="0" cy="53541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4174692" y="4555288"/>
            <a:ext cx="2318617" cy="58607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82" y="727975"/>
            <a:ext cx="1925782" cy="134082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727976"/>
            <a:ext cx="2015765" cy="134082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3" name="Straight Arrow Connector 22"/>
          <p:cNvCxnSpPr/>
          <p:nvPr/>
        </p:nvCxnSpPr>
        <p:spPr>
          <a:xfrm flipH="1" flipV="1">
            <a:off x="4375583" y="2445205"/>
            <a:ext cx="1232" cy="48959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762000" y="2502597"/>
            <a:ext cx="83128" cy="52942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48" name="Straight Arrow Connector 2047"/>
          <p:cNvCxnSpPr/>
          <p:nvPr/>
        </p:nvCxnSpPr>
        <p:spPr>
          <a:xfrm flipH="1" flipV="1">
            <a:off x="5825766" y="2068802"/>
            <a:ext cx="1641834" cy="96794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63" name="Rectangle 2062"/>
          <p:cNvSpPr/>
          <p:nvPr/>
        </p:nvSpPr>
        <p:spPr>
          <a:xfrm>
            <a:off x="2833388" y="86380"/>
            <a:ext cx="347723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সেন্ট্রিফিউগাল</a:t>
            </a:r>
            <a:r>
              <a:rPr lang="en-US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পাম্পের</a:t>
            </a:r>
            <a:r>
              <a:rPr lang="en-US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ব্যবহার</a:t>
            </a:r>
            <a:endParaRPr lang="en-US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0" y="2179431"/>
            <a:ext cx="24062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latin typeface="NikoshBAN" pitchFamily="2" charset="0"/>
                <a:cs typeface="NikoshBAN" pitchFamily="2" charset="0"/>
              </a:rPr>
              <a:t>গভীর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অগভীর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নলকূপ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হতে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মাটির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নিচ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হতে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পানি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উত্তোলন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6365" y="2122039"/>
            <a:ext cx="2401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NikoshBAN" pitchFamily="2" charset="0"/>
                <a:cs typeface="NikoshBAN" pitchFamily="2" charset="0"/>
              </a:rPr>
              <a:t>লো</a:t>
            </a:r>
            <a:r>
              <a:rPr lang="en-US" dirty="0">
                <a:latin typeface="NikoshBAN" pitchFamily="2" charset="0"/>
                <a:cs typeface="NikoshBAN" pitchFamily="2" charset="0"/>
              </a:rPr>
              <a:t>- </a:t>
            </a:r>
            <a:r>
              <a:rPr lang="en-US" dirty="0" err="1">
                <a:latin typeface="NikoshBAN" pitchFamily="2" charset="0"/>
                <a:cs typeface="NikoshBAN" pitchFamily="2" charset="0"/>
              </a:rPr>
              <a:t>লিফট</a:t>
            </a:r>
            <a:r>
              <a:rPr lang="en-US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>
                <a:latin typeface="NikoshBAN" pitchFamily="2" charset="0"/>
                <a:cs typeface="NikoshBAN" pitchFamily="2" charset="0"/>
              </a:rPr>
              <a:t>পাম্প</a:t>
            </a:r>
            <a:r>
              <a:rPr lang="en-US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>
                <a:latin typeface="NikoshBAN" pitchFamily="2" charset="0"/>
                <a:cs typeface="NikoshBAN" pitchFamily="2" charset="0"/>
              </a:rPr>
              <a:t>দ্বারা</a:t>
            </a:r>
            <a:r>
              <a:rPr lang="en-US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>
                <a:latin typeface="NikoshBAN" pitchFamily="2" charset="0"/>
                <a:cs typeface="NikoshBAN" pitchFamily="2" charset="0"/>
              </a:rPr>
              <a:t>নদী</a:t>
            </a:r>
            <a:r>
              <a:rPr lang="en-US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>
                <a:latin typeface="NikoshBAN" pitchFamily="2" charset="0"/>
                <a:cs typeface="NikoshBAN" pitchFamily="2" charset="0"/>
              </a:rPr>
              <a:t>বা</a:t>
            </a:r>
            <a:r>
              <a:rPr lang="en-US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>
                <a:latin typeface="NikoshBAN" pitchFamily="2" charset="0"/>
                <a:cs typeface="NikoshBAN" pitchFamily="2" charset="0"/>
              </a:rPr>
              <a:t>খাল-বিল</a:t>
            </a:r>
            <a:r>
              <a:rPr lang="en-US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>
                <a:latin typeface="NikoshBAN" pitchFamily="2" charset="0"/>
                <a:cs typeface="NikoshBAN" pitchFamily="2" charset="0"/>
              </a:rPr>
              <a:t>হতে</a:t>
            </a:r>
            <a:r>
              <a:rPr lang="en-US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>
                <a:latin typeface="NikoshBAN" pitchFamily="2" charset="0"/>
                <a:cs typeface="NikoshBAN" pitchFamily="2" charset="0"/>
              </a:rPr>
              <a:t>পানি</a:t>
            </a:r>
            <a:r>
              <a:rPr lang="en-US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>
                <a:latin typeface="NikoshBAN" pitchFamily="2" charset="0"/>
                <a:cs typeface="NikoshBAN" pitchFamily="2" charset="0"/>
              </a:rPr>
              <a:t>উত্তোলন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29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3" grpId="0"/>
      <p:bldP spid="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শক্তিচালিত সেচযন্ত্র এর চিত্র ফলাফ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শক্তিচালিত সেচযন্ত্র এর চিত্র ফলাফল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শক্তিচালিত সেচযন্ত্র এর চিত্র ফলাফল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0" descr="http://image.made-in-china.com/2f0j00yMDQHWoLgSYu/Marine-Horizontal-Centrifugal-Pump.jpg"/>
          <p:cNvSpPr>
            <a:spLocks noChangeAspect="1" noChangeArrowheads="1"/>
          </p:cNvSpPr>
          <p:nvPr/>
        </p:nvSpPr>
        <p:spPr bwMode="auto">
          <a:xfrm>
            <a:off x="155575" y="-1874838"/>
            <a:ext cx="7143750" cy="390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2" descr="http://image.made-in-china.com/2f0j00yMDQHWoLgSYu/Marine-Horizontal-Centrifugal-Pump.jpg"/>
          <p:cNvSpPr>
            <a:spLocks noChangeAspect="1" noChangeArrowheads="1"/>
          </p:cNvSpPr>
          <p:nvPr/>
        </p:nvSpPr>
        <p:spPr bwMode="auto">
          <a:xfrm>
            <a:off x="307975" y="-1722438"/>
            <a:ext cx="7143750" cy="390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4" descr="http://image.made-in-china.com/2f0j00yMDQHWoLgSYu/Marine-Horizontal-Centrifugal-Pump.jpg"/>
          <p:cNvSpPr>
            <a:spLocks noChangeAspect="1" noChangeArrowheads="1"/>
          </p:cNvSpPr>
          <p:nvPr/>
        </p:nvSpPr>
        <p:spPr bwMode="auto">
          <a:xfrm>
            <a:off x="460375" y="-1570038"/>
            <a:ext cx="7143750" cy="390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781483" y="151754"/>
            <a:ext cx="469551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সেন্ট্রিফিউগাল</a:t>
            </a:r>
            <a:r>
              <a:rPr lang="en-US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পাম্পের</a:t>
            </a:r>
            <a:r>
              <a:rPr lang="en-US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সুবিধা</a:t>
            </a:r>
            <a:endParaRPr lang="en-US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050777"/>
            <a:ext cx="3200400" cy="1761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352073"/>
            <a:ext cx="2109056" cy="1356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7975" y="2736502"/>
            <a:ext cx="159702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অশ্বশক্তির</a:t>
            </a:r>
            <a:r>
              <a:rPr lang="en-US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মাত্রায়</a:t>
            </a:r>
            <a:r>
              <a:rPr lang="en-US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পানি</a:t>
            </a:r>
            <a:r>
              <a:rPr lang="en-US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উত্তোলন</a:t>
            </a:r>
            <a:endParaRPr lang="en-US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1650449" y="2688240"/>
            <a:ext cx="1321351" cy="36253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636" y="1331560"/>
            <a:ext cx="2316163" cy="1356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6705600" y="2736502"/>
            <a:ext cx="19050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সহজে</a:t>
            </a:r>
            <a:r>
              <a:rPr lang="en-US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পানি</a:t>
            </a:r>
            <a:r>
              <a:rPr lang="en-US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তুলে</a:t>
            </a:r>
            <a:r>
              <a:rPr lang="en-US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সেচ</a:t>
            </a:r>
            <a:r>
              <a:rPr lang="en-US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দেওয়া</a:t>
            </a:r>
            <a:r>
              <a:rPr lang="en-US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যায়</a:t>
            </a:r>
            <a:endParaRPr lang="en-US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6172200" y="2688239"/>
            <a:ext cx="339436" cy="36253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12" y="4825962"/>
            <a:ext cx="2158724" cy="141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228600" y="6324600"/>
            <a:ext cx="300114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প্রয়োজন</a:t>
            </a:r>
            <a:r>
              <a:rPr lang="en-US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অনুযায়ী</a:t>
            </a:r>
            <a:r>
              <a:rPr lang="en-US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চালানো</a:t>
            </a:r>
            <a:r>
              <a:rPr lang="en-US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যায়</a:t>
            </a:r>
            <a:endParaRPr lang="en-US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2425136" y="4724400"/>
            <a:ext cx="622864" cy="8770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2424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/>
      <p:bldP spid="19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15689" y="161276"/>
            <a:ext cx="368402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বারি</a:t>
            </a:r>
            <a:r>
              <a:rPr lang="en-US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শস্য</a:t>
            </a:r>
            <a:r>
              <a:rPr lang="en-US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মাড়াই</a:t>
            </a:r>
            <a:r>
              <a:rPr lang="en-US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যন্ত্র</a:t>
            </a:r>
            <a:endParaRPr lang="en-US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394658"/>
            <a:ext cx="4267200" cy="491783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4035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251" y="3352800"/>
            <a:ext cx="3108532" cy="200198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88632" y="0"/>
            <a:ext cx="43556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বারি</a:t>
            </a:r>
            <a:r>
              <a:rPr lang="en-US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শস্য</a:t>
            </a:r>
            <a:r>
              <a:rPr lang="en-US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মাড়াই</a:t>
            </a:r>
            <a:r>
              <a:rPr lang="en-US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যন্ত্রের</a:t>
            </a:r>
            <a:r>
              <a:rPr lang="en-US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সুবিধা</a:t>
            </a:r>
            <a:endParaRPr lang="en-US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691" y="914400"/>
            <a:ext cx="2060575" cy="154305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V="1">
            <a:off x="5856783" y="2457451"/>
            <a:ext cx="744908" cy="89534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09" y="914400"/>
            <a:ext cx="2067502" cy="154305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2400012" y="2457451"/>
            <a:ext cx="348239" cy="89534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898" y="838200"/>
            <a:ext cx="2067502" cy="163743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Straight Arrow Connector 11"/>
          <p:cNvCxnSpPr>
            <a:stCxn id="9219" idx="0"/>
          </p:cNvCxnSpPr>
          <p:nvPr/>
        </p:nvCxnSpPr>
        <p:spPr>
          <a:xfrm flipV="1">
            <a:off x="4302517" y="2475635"/>
            <a:ext cx="0" cy="87716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7212878" y="2514406"/>
            <a:ext cx="8382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28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ধান</a:t>
            </a:r>
            <a:endParaRPr lang="en-US" sz="2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80842" y="2475635"/>
            <a:ext cx="58541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 err="1" smtClean="0">
                <a:ln>
                  <a:prstDash val="solid"/>
                </a:ln>
                <a:solidFill>
                  <a:srgbClr val="0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গম</a:t>
            </a:r>
            <a:endParaRPr lang="en-US" sz="3200" b="1" cap="none" spc="0" dirty="0">
              <a:ln>
                <a:prstDash val="solid"/>
              </a:ln>
              <a:solidFill>
                <a:srgbClr val="00000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487285" y="2483628"/>
            <a:ext cx="70404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ডাল</a:t>
            </a:r>
            <a:endParaRPr lang="en-US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9225" name="Picture 9" descr="http://www.wetknee.com/20100131thresher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691" y="3562350"/>
            <a:ext cx="2073131" cy="161925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Arrow Connector 20"/>
          <p:cNvCxnSpPr>
            <a:stCxn id="9219" idx="3"/>
          </p:cNvCxnSpPr>
          <p:nvPr/>
        </p:nvCxnSpPr>
        <p:spPr>
          <a:xfrm>
            <a:off x="5856783" y="4353791"/>
            <a:ext cx="74490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6608300" y="5354782"/>
            <a:ext cx="20473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cap="none" spc="50" dirty="0" err="1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প্যাডেল</a:t>
            </a:r>
            <a:r>
              <a:rPr lang="en-US" sz="3200" b="1" cap="none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none" spc="50" dirty="0" err="1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থ্রেসার</a:t>
            </a:r>
            <a:endParaRPr lang="en-US" sz="3200" b="1" cap="none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8572" y="3616849"/>
            <a:ext cx="1881593" cy="2062103"/>
          </a:xfrm>
          <a:prstGeom prst="rect">
            <a:avLst/>
          </a:prstGeom>
          <a:noFill/>
          <a:scene3d>
            <a:camera prst="orthographicFront"/>
            <a:lightRig rig="soft" dir="tl">
              <a:rot lat="0" lon="0" rev="0"/>
            </a:lightRig>
          </a:scene3d>
          <a:sp3d>
            <a:bevelT prst="slope"/>
          </a:sp3d>
        </p:spPr>
        <p:txBody>
          <a:bodyPr wrap="square" lIns="91440" tIns="45720" rIns="91440" bIns="45720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cap="none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কম</a:t>
            </a:r>
            <a:r>
              <a:rPr lang="en-US" sz="32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none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আর্দ্রতার</a:t>
            </a:r>
            <a:r>
              <a:rPr lang="en-US" sz="32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none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ফসল</a:t>
            </a:r>
            <a:r>
              <a:rPr lang="en-US" sz="32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none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মাড়াই</a:t>
            </a:r>
            <a:r>
              <a:rPr lang="en-US" sz="32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none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করার</a:t>
            </a:r>
            <a:r>
              <a:rPr lang="en-US" sz="32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none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উপযোগী</a:t>
            </a:r>
            <a:endParaRPr lang="en-US" sz="3200" b="1" cap="none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31" name="Straight Arrow Connector 30"/>
          <p:cNvCxnSpPr>
            <a:stCxn id="9219" idx="1"/>
          </p:cNvCxnSpPr>
          <p:nvPr/>
        </p:nvCxnSpPr>
        <p:spPr>
          <a:xfrm flipH="1">
            <a:off x="2000165" y="4353791"/>
            <a:ext cx="748086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512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5600" y="381000"/>
            <a:ext cx="24769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দলীয়</a:t>
            </a:r>
            <a:r>
              <a:rPr lang="en-US" sz="5400" b="1" cap="none" spc="0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cap="none" spc="0" dirty="0" err="1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কাজ</a:t>
            </a:r>
            <a:endParaRPr lang="en-US" sz="5400" b="1" cap="none" spc="0" dirty="0">
              <a:ln w="1905"/>
              <a:solidFill>
                <a:srgbClr val="00B0F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" y="2438400"/>
            <a:ext cx="790361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all" spc="0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বারি</a:t>
            </a:r>
            <a:r>
              <a:rPr lang="en-US" sz="3600" b="1" cap="all" spc="0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all" spc="0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শস্যের</a:t>
            </a:r>
            <a:r>
              <a:rPr lang="en-US" sz="3600" b="1" cap="all" spc="0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all" spc="0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ক্ষেত্রে</a:t>
            </a:r>
            <a:r>
              <a:rPr lang="en-US" sz="3600" b="1" cap="all" spc="0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all" spc="0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ঝাড়াই</a:t>
            </a:r>
            <a:r>
              <a:rPr lang="en-US" sz="3600" b="1" cap="all" spc="0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3600" b="1" cap="all" spc="0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মাড়াই</a:t>
            </a:r>
            <a:r>
              <a:rPr lang="en-US" sz="3600" b="1" cap="all" spc="0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all" spc="0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যন্ত্র</a:t>
            </a:r>
            <a:r>
              <a:rPr lang="en-US" sz="3600" b="1" cap="all" spc="0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all" spc="0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ব্যবহারের</a:t>
            </a:r>
            <a:r>
              <a:rPr lang="en-US" sz="3600" b="1" cap="all" spc="0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 ২টি </a:t>
            </a:r>
            <a:r>
              <a:rPr lang="en-US" sz="3600" b="1" cap="all" spc="0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3600" b="1" cap="all" spc="0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all" spc="0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সুবিধা</a:t>
            </a:r>
            <a:r>
              <a:rPr lang="en-US" sz="3600" b="1" cap="all" spc="0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all" spc="0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লিখ</a:t>
            </a:r>
            <a:r>
              <a:rPr lang="en-US" sz="36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?</a:t>
            </a:r>
            <a:endParaRPr lang="en-US" sz="3600" b="1" cap="all" spc="0" dirty="0">
              <a:ln w="0"/>
              <a:effectLst>
                <a:reflection blurRad="12700" stA="50000" endPos="50000" dist="5000" dir="5400000" sy="-100000" rotWithShape="0"/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70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19383" y="304800"/>
            <a:ext cx="18485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 smtClean="0">
                <a:ln/>
                <a:solidFill>
                  <a:srgbClr val="002060"/>
                </a:solidFill>
                <a:effectLst/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5400" b="1" cap="none" spc="0" dirty="0">
              <a:ln/>
              <a:solidFill>
                <a:srgbClr val="002060"/>
              </a:solidFill>
              <a:effectLst/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" y="1676400"/>
            <a:ext cx="724008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১। </a:t>
            </a: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শক্তিচালিত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যন্ত্রপাতি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?</a:t>
            </a:r>
            <a:endParaRPr lang="en-US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2667000"/>
            <a:ext cx="694773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 smtClean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২। </a:t>
            </a:r>
            <a:r>
              <a:rPr lang="en-US" sz="4000" b="1" cap="none" spc="0" dirty="0" err="1" smtClean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পাওয়ার</a:t>
            </a:r>
            <a:r>
              <a:rPr lang="en-US" sz="4000" b="1" cap="none" spc="0" dirty="0" smtClean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none" spc="0" dirty="0" err="1" smtClean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টিলারের</a:t>
            </a:r>
            <a:r>
              <a:rPr lang="en-US" sz="4000" b="1" cap="none" spc="0" dirty="0" smtClean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none" spc="0" dirty="0" err="1" smtClean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উল্লেখযোগ্য</a:t>
            </a:r>
            <a:r>
              <a:rPr lang="en-US" sz="4000" b="1" cap="none" spc="0" dirty="0" smtClean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none" spc="0" dirty="0" err="1" smtClean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অংশ</a:t>
            </a:r>
            <a:r>
              <a:rPr lang="en-US" sz="4000" b="1" cap="none" spc="0" dirty="0" smtClean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none" spc="0" dirty="0" err="1" smtClean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4000" b="1" cap="none" spc="0" dirty="0" smtClean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</a:t>
            </a:r>
            <a:endParaRPr lang="en-US" sz="4000" b="1" cap="none" spc="0" dirty="0">
              <a:ln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3733800"/>
            <a:ext cx="870314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৩। </a:t>
            </a: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মাটির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নিচ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থেকে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পানি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উত্তোলন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কি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পাম্প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থেকে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?</a:t>
            </a:r>
            <a:endParaRPr lang="en-US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5229761"/>
            <a:ext cx="815448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৪। </a:t>
            </a:r>
            <a:r>
              <a:rPr lang="en-US" sz="40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নদী</a:t>
            </a:r>
            <a:r>
              <a:rPr lang="en-US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বা</a:t>
            </a:r>
            <a:r>
              <a:rPr lang="en-US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খাল-বিল</a:t>
            </a:r>
            <a:r>
              <a:rPr lang="en-US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হতে</a:t>
            </a:r>
            <a:r>
              <a:rPr lang="en-US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পানি</a:t>
            </a:r>
            <a:r>
              <a:rPr lang="en-US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উত্তোলন</a:t>
            </a:r>
            <a:r>
              <a:rPr lang="en-US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কি</a:t>
            </a:r>
            <a:r>
              <a:rPr lang="en-US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পাম্প</a:t>
            </a:r>
            <a:r>
              <a:rPr lang="en-US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থেকে</a:t>
            </a:r>
            <a:r>
              <a:rPr lang="en-US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?</a:t>
            </a:r>
            <a:endParaRPr lang="en-US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07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66998" y="533400"/>
            <a:ext cx="26100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 smtClean="0">
                <a:ln/>
                <a:solidFill>
                  <a:srgbClr val="000714"/>
                </a:solidFill>
                <a:effectLst/>
                <a:latin typeface="NikoshBAN" pitchFamily="2" charset="0"/>
                <a:cs typeface="NikoshBAN" pitchFamily="2" charset="0"/>
              </a:rPr>
              <a:t>বাড়ীর</a:t>
            </a:r>
            <a:r>
              <a:rPr lang="en-US" sz="5400" b="1" cap="none" spc="0" dirty="0" smtClean="0">
                <a:ln/>
                <a:solidFill>
                  <a:srgbClr val="000714"/>
                </a:solidFill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cap="none" spc="0" dirty="0" err="1" smtClean="0">
                <a:ln/>
                <a:solidFill>
                  <a:srgbClr val="000714"/>
                </a:solidFill>
                <a:effectLst/>
                <a:latin typeface="NikoshBAN" pitchFamily="2" charset="0"/>
                <a:cs typeface="NikoshBAN" pitchFamily="2" charset="0"/>
              </a:rPr>
              <a:t>কাজ</a:t>
            </a:r>
            <a:endParaRPr lang="en-US" sz="5400" b="1" cap="none" spc="0" dirty="0">
              <a:ln/>
              <a:solidFill>
                <a:srgbClr val="000714"/>
              </a:solidFill>
              <a:effectLst/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2967335"/>
            <a:ext cx="8001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তোমার</a:t>
            </a:r>
            <a:r>
              <a:rPr lang="en-US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এলাকায়</a:t>
            </a:r>
            <a:r>
              <a:rPr lang="en-US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36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ধরনের</a:t>
            </a:r>
            <a:r>
              <a:rPr lang="en-US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শক্তিচালিত</a:t>
            </a:r>
            <a:r>
              <a:rPr lang="en-US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সেচ</a:t>
            </a:r>
            <a:r>
              <a:rPr lang="en-US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যন্ত্র</a:t>
            </a:r>
            <a:r>
              <a:rPr lang="en-US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ব্যবহৃত</a:t>
            </a:r>
            <a:r>
              <a:rPr lang="en-US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তার</a:t>
            </a:r>
            <a:r>
              <a:rPr lang="en-US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সুবিধাগুলো</a:t>
            </a:r>
            <a:r>
              <a:rPr lang="en-US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খাতায়</a:t>
            </a:r>
            <a:r>
              <a:rPr lang="en-US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লিখ</a:t>
            </a:r>
            <a:r>
              <a:rPr lang="en-US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609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148233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4695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2362200"/>
            <a:ext cx="4495800" cy="35052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endParaRPr lang="en-US" sz="11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endParaRPr lang="en-US" sz="11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endParaRPr lang="en-US" sz="11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endParaRPr lang="en-US" sz="11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endParaRPr lang="en-US" sz="11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endParaRPr lang="en-US" sz="11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endParaRPr lang="en-US" sz="11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endParaRPr lang="en-US" sz="11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endParaRPr lang="en-US" sz="11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5400" dirty="0" err="1" smtClean="0">
                <a:latin typeface="NikoshBAN" pitchFamily="2" charset="0"/>
                <a:cs typeface="NikoshBAN" pitchFamily="2" charset="0"/>
              </a:rPr>
              <a:t>শেখ</a:t>
            </a:r>
            <a:r>
              <a:rPr lang="en-US" sz="5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latin typeface="NikoshBAN" pitchFamily="2" charset="0"/>
                <a:cs typeface="NikoshBAN" pitchFamily="2" charset="0"/>
              </a:rPr>
              <a:t>মাসুদুর</a:t>
            </a:r>
            <a:r>
              <a:rPr lang="en-US" sz="5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latin typeface="NikoshBAN" pitchFamily="2" charset="0"/>
                <a:cs typeface="NikoshBAN" pitchFamily="2" charset="0"/>
              </a:rPr>
              <a:t>রহমান</a:t>
            </a:r>
            <a:endParaRPr lang="bn-BD" sz="54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5400" dirty="0" err="1" smtClean="0">
                <a:latin typeface="NikoshBAN" pitchFamily="2" charset="0"/>
                <a:cs typeface="NikoshBAN" pitchFamily="2" charset="0"/>
              </a:rPr>
              <a:t>নওয়াপাড়া</a:t>
            </a:r>
            <a:r>
              <a:rPr lang="en-US" sz="5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latin typeface="NikoshBAN" pitchFamily="2" charset="0"/>
                <a:cs typeface="NikoshBAN" pitchFamily="2" charset="0"/>
              </a:rPr>
              <a:t>ইয়াকুব</a:t>
            </a:r>
            <a:r>
              <a:rPr lang="en-US" sz="5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latin typeface="NikoshBAN" pitchFamily="2" charset="0"/>
                <a:cs typeface="NikoshBAN" pitchFamily="2" charset="0"/>
              </a:rPr>
              <a:t>আলী</a:t>
            </a:r>
            <a:r>
              <a:rPr lang="en-US" sz="5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latin typeface="NikoshBAN" pitchFamily="2" charset="0"/>
                <a:cs typeface="NikoshBAN" pitchFamily="2" charset="0"/>
              </a:rPr>
              <a:t>আদর্শ</a:t>
            </a:r>
            <a:r>
              <a:rPr lang="en-US" sz="5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latin typeface="NikoshBAN" pitchFamily="2" charset="0"/>
                <a:cs typeface="NikoshBAN" pitchFamily="2" charset="0"/>
              </a:rPr>
              <a:t>হাইস্কুল</a:t>
            </a:r>
            <a:r>
              <a:rPr lang="bn-BD" sz="5400" dirty="0" smtClean="0">
                <a:latin typeface="NikoshBAN" pitchFamily="2" charset="0"/>
                <a:cs typeface="NikoshBAN" pitchFamily="2" charset="0"/>
              </a:rPr>
              <a:t> বাগেরহাট</a:t>
            </a:r>
            <a:endParaRPr lang="en-US" sz="54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endParaRPr lang="en-US" sz="54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endParaRPr lang="en-US" sz="1100" dirty="0"/>
          </a:p>
        </p:txBody>
      </p:sp>
      <p:sp>
        <p:nvSpPr>
          <p:cNvPr id="4" name="Oval 3"/>
          <p:cNvSpPr/>
          <p:nvPr/>
        </p:nvSpPr>
        <p:spPr>
          <a:xfrm>
            <a:off x="228600" y="838200"/>
            <a:ext cx="4572000" cy="1676400"/>
          </a:xfrm>
          <a:prstGeom prst="ellipse">
            <a:avLst/>
          </a:prstGeo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rtDeco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শ্রেণি</a:t>
            </a:r>
            <a:r>
              <a:rPr 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:</a:t>
            </a:r>
            <a:r>
              <a:rPr lang="bn-BD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ষষ্ঠ</a:t>
            </a:r>
          </a:p>
          <a:p>
            <a:pPr algn="ctr"/>
            <a:r>
              <a:rPr lang="bn-BD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বিষয়</a:t>
            </a:r>
            <a:r>
              <a:rPr 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: </a:t>
            </a:r>
            <a:r>
              <a:rPr lang="bn-BD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কৃষিশিক্ষা</a:t>
            </a:r>
          </a:p>
          <a:p>
            <a:pPr algn="ctr"/>
            <a:r>
              <a:rPr lang="bn-BD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অধ্যায়</a:t>
            </a:r>
            <a:r>
              <a:rPr 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: ২য় </a:t>
            </a:r>
            <a:r>
              <a:rPr lang="bn-BD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(পাঠ</a:t>
            </a:r>
            <a:r>
              <a:rPr 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-৫</a:t>
            </a:r>
            <a:r>
              <a:rPr lang="bn-BD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)</a:t>
            </a:r>
          </a:p>
          <a:p>
            <a:pPr algn="ctr"/>
            <a:r>
              <a:rPr lang="bn-BD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সময়</a:t>
            </a:r>
            <a:r>
              <a:rPr 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: </a:t>
            </a:r>
            <a:r>
              <a:rPr lang="bn-BD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৫০মিনিট</a:t>
            </a:r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04800" y="152400"/>
            <a:ext cx="4572000" cy="685800"/>
          </a:xfrm>
          <a:prstGeom prst="ellipse">
            <a:avLst/>
          </a:prstGeom>
          <a:blipFill>
            <a:blip r:embed="rId3"/>
            <a:tile tx="0" ty="0" sx="100000" sy="100000" flip="none" algn="tl"/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bliqueBottomLeft"/>
            <a:lightRig rig="threePt" dir="t"/>
          </a:scene3d>
          <a:sp3d>
            <a:bevelT w="152400" h="50800" prst="softRound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পরিচয়</a:t>
            </a:r>
            <a:endParaRPr lang="en-US" sz="6600" dirty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228600" y="5943600"/>
            <a:ext cx="4572000" cy="914400"/>
          </a:xfrm>
          <a:prstGeom prst="ellipse">
            <a:avLst/>
          </a:prstGeom>
          <a:blipFill>
            <a:blip r:embed="rId4"/>
            <a:tile tx="0" ty="0" sx="100000" sy="100000" flip="none" algn="tl"/>
          </a:blip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মোবাইল</a:t>
            </a:r>
            <a:r>
              <a:rPr lang="en-US" sz="32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০১৭১২১</a:t>
            </a:r>
            <a:r>
              <a:rPr lang="en-US" sz="32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৭৫৬৪২</a:t>
            </a:r>
            <a:endParaRPr lang="en-US" sz="3200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105400" y="4724400"/>
            <a:ext cx="4038600" cy="1676400"/>
          </a:xfrm>
          <a:prstGeom prst="ellipse">
            <a:avLst/>
          </a:prstGeom>
          <a:blipFill>
            <a:blip r:embed="rId5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ই-</a:t>
            </a:r>
            <a:r>
              <a:rPr lang="en-US" sz="3600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মেইল</a:t>
            </a:r>
            <a:r>
              <a:rPr lang="en-US" sz="36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shaikhmasudurrahman@gmail.com</a:t>
            </a:r>
            <a:endParaRPr lang="en-US" sz="240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7" descr="C:\Users\HERA COMPUTER\Desktop\2016080100153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981" y="419100"/>
            <a:ext cx="3477438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17048" y="76200"/>
            <a:ext cx="44406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এসো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আমরা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ছবিগুলো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দেখি</a:t>
            </a:r>
            <a:endParaRPr lang="en-US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29" y="1199179"/>
            <a:ext cx="2491538" cy="159526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199179"/>
            <a:ext cx="2491538" cy="159526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174" y="1218235"/>
            <a:ext cx="2491539" cy="159006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662" y="4413434"/>
            <a:ext cx="2491538" cy="159526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29" y="4418636"/>
            <a:ext cx="2491538" cy="159006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997" y="4419600"/>
            <a:ext cx="2475403" cy="156063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123256" y="3131403"/>
            <a:ext cx="489749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শক্তিচালিত</a:t>
            </a:r>
            <a:r>
              <a:rPr lang="en-US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যন্ত্রপাতি</a:t>
            </a:r>
            <a:endParaRPr lang="en-US" sz="4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3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88003" y="838200"/>
            <a:ext cx="6138219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আজকের</a:t>
            </a:r>
            <a:r>
              <a:rPr lang="en-US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পাঠ</a:t>
            </a:r>
            <a:endParaRPr lang="en-US" sz="44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endParaRPr lang="en-US" sz="4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endParaRPr lang="en-US" sz="44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44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শক্তিচালিত</a:t>
            </a:r>
            <a:r>
              <a:rPr lang="en-US" sz="4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sz="4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যন্ত্রপাতির</a:t>
            </a:r>
            <a:r>
              <a:rPr lang="en-US" sz="4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ব্যবহার</a:t>
            </a:r>
            <a:endParaRPr lang="en-US" sz="4400" b="1" cap="none" spc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812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00400" y="304800"/>
            <a:ext cx="177003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শিখনফল</a:t>
            </a:r>
            <a:endParaRPr lang="en-US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2173069"/>
            <a:ext cx="713047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১। </a:t>
            </a:r>
            <a:r>
              <a:rPr lang="en-US" sz="3600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শক্তিচালিত</a:t>
            </a:r>
            <a:r>
              <a:rPr lang="en-US" sz="36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sz="36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যন্ত্রপাতির</a:t>
            </a:r>
            <a:r>
              <a:rPr lang="en-US" sz="36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নাম</a:t>
            </a:r>
            <a:r>
              <a:rPr lang="en-US" sz="36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বলতে</a:t>
            </a:r>
            <a:r>
              <a:rPr lang="en-US" sz="36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36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" y="3163669"/>
            <a:ext cx="791200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cap="none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২। </a:t>
            </a:r>
            <a:r>
              <a:rPr lang="en-US" sz="3600" b="1" cap="none" spc="50" dirty="0" err="1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পাওয়ার</a:t>
            </a:r>
            <a:r>
              <a:rPr lang="en-US" sz="3600" b="1" cap="none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none" spc="50" dirty="0" err="1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টিলারের</a:t>
            </a:r>
            <a:r>
              <a:rPr lang="en-US" sz="3600" b="1" cap="none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</a:t>
            </a:r>
            <a:r>
              <a:rPr lang="en-US" sz="3600" b="1" cap="none" spc="50" dirty="0" err="1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en-US" sz="3600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spc="50" dirty="0" err="1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ব্যাখ্যা</a:t>
            </a:r>
            <a:r>
              <a:rPr lang="en-US" sz="360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spc="50" dirty="0" err="1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করতে</a:t>
            </a:r>
            <a:r>
              <a:rPr lang="bn-BD" sz="3600" b="1" cap="none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</a:t>
            </a:r>
            <a:r>
              <a:rPr lang="en-US" sz="3600" b="1" cap="none" spc="50" dirty="0" err="1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3600" b="1" cap="none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3600" b="1" cap="none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" y="4057471"/>
            <a:ext cx="77724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৩। </a:t>
            </a:r>
            <a:r>
              <a:rPr lang="en-US" sz="36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বারি</a:t>
            </a:r>
            <a:r>
              <a:rPr lang="en-US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শস্য</a:t>
            </a:r>
            <a:r>
              <a:rPr lang="en-US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ঝাড়াই</a:t>
            </a:r>
            <a:r>
              <a:rPr lang="en-US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যন্ত্র</a:t>
            </a:r>
            <a:r>
              <a:rPr lang="en-US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মাড়াই</a:t>
            </a:r>
            <a:r>
              <a:rPr lang="en-US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যন্ত্র</a:t>
            </a:r>
            <a:r>
              <a:rPr lang="en-US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ব্যবহারের</a:t>
            </a:r>
            <a:r>
              <a:rPr lang="en-US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সুবিধাগুলো</a:t>
            </a:r>
            <a:r>
              <a:rPr lang="bn-BD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ব্যাখ্যা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" y="5334000"/>
            <a:ext cx="729441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৪। </a:t>
            </a:r>
            <a:r>
              <a:rPr lang="en-US" sz="3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শক্তিচালিত</a:t>
            </a:r>
            <a:r>
              <a:rPr lang="en-US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সেন্ট্রিউগাল</a:t>
            </a:r>
            <a:r>
              <a:rPr lang="en-US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পাম্পের</a:t>
            </a:r>
            <a:r>
              <a:rPr lang="en-US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en-US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বর্ণনা</a:t>
            </a:r>
            <a:r>
              <a:rPr lang="en-US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0" y="1074241"/>
            <a:ext cx="7239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4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4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atin typeface="NikoshBAN" pitchFamily="2" charset="0"/>
                <a:cs typeface="NikoshBAN" pitchFamily="2" charset="0"/>
              </a:rPr>
              <a:t>শেষে</a:t>
            </a:r>
            <a:r>
              <a:rPr lang="en-US" sz="4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atin typeface="NikoshBAN" pitchFamily="2" charset="0"/>
                <a:cs typeface="NikoshBAN" pitchFamily="2" charset="0"/>
              </a:rPr>
              <a:t>শিক্ষার্থীরা</a:t>
            </a:r>
            <a:r>
              <a:rPr lang="en-US" sz="4400" b="1" dirty="0" smtClean="0">
                <a:latin typeface="NikoshBAN" pitchFamily="2" charset="0"/>
                <a:cs typeface="NikoshBAN" pitchFamily="2" charset="0"/>
              </a:rPr>
              <a:t>-</a:t>
            </a:r>
            <a:endParaRPr lang="en-US" sz="44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830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64377" y="228600"/>
            <a:ext cx="45736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এসো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আমরা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ভিডিও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টি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দেখি</a:t>
            </a:r>
            <a:endParaRPr lang="en-US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3858962"/>
              </p:ext>
            </p:extLst>
          </p:nvPr>
        </p:nvGraphicFramePr>
        <p:xfrm>
          <a:off x="1955800" y="3124200"/>
          <a:ext cx="5230813" cy="608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7" name="Packager Shell Object" showAsIcon="1" r:id="rId4" imgW="5231160" imgH="607680" progId="Package">
                  <p:embed/>
                </p:oleObj>
              </mc:Choice>
              <mc:Fallback>
                <p:oleObj name="Packager Shell Object" showAsIcon="1" r:id="rId4" imgW="5231160" imgH="607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5800" y="3124200"/>
                        <a:ext cx="5230813" cy="608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2888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age.made-in-china.com/2f0j00meutEJpYCFqi/Power-Tiller-Kubota-type-Walking-Tractor-Sh1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251993"/>
            <a:ext cx="2438400" cy="17526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76200"/>
            <a:ext cx="2597150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033462"/>
            <a:ext cx="2362200" cy="178593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69" y="1033463"/>
            <a:ext cx="2365375" cy="176847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5029200"/>
            <a:ext cx="2819399" cy="104298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475" y="5029200"/>
            <a:ext cx="1584325" cy="104298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V="1">
            <a:off x="5056909" y="2801938"/>
            <a:ext cx="1316182" cy="62706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 flipV="1">
            <a:off x="2362200" y="2819399"/>
            <a:ext cx="914400" cy="60960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2794144" y="4648200"/>
            <a:ext cx="1549257" cy="35639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343401" y="4648200"/>
            <a:ext cx="2759074" cy="63539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360218" y="2864217"/>
            <a:ext cx="243392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দ্রুত</a:t>
            </a:r>
            <a:r>
              <a:rPr lang="en-US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গভীরভাবে</a:t>
            </a:r>
            <a:r>
              <a:rPr lang="en-US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চাষ</a:t>
            </a:r>
            <a:r>
              <a:rPr lang="en-US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হয়</a:t>
            </a:r>
            <a:endParaRPr lang="en-US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373091" y="2884636"/>
            <a:ext cx="216130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চাষের</a:t>
            </a:r>
            <a:r>
              <a:rPr lang="en-US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সময়</a:t>
            </a:r>
            <a:r>
              <a:rPr lang="en-US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লাঙ্গলটি</a:t>
            </a:r>
            <a:r>
              <a:rPr lang="en-US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প্রচন্ড</a:t>
            </a:r>
            <a:r>
              <a:rPr lang="en-US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গতিতে</a:t>
            </a:r>
            <a:r>
              <a:rPr lang="en-US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ঘোরে</a:t>
            </a:r>
            <a:endParaRPr lang="en-US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568772" y="5061922"/>
            <a:ext cx="313682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চাকতি</a:t>
            </a:r>
            <a:r>
              <a:rPr lang="en-US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বা</a:t>
            </a:r>
            <a:r>
              <a:rPr lang="en-US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ফালি</a:t>
            </a:r>
            <a:r>
              <a:rPr lang="en-US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লাঙ্গল</a:t>
            </a:r>
            <a:r>
              <a:rPr lang="en-US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রোটারি</a:t>
            </a:r>
            <a:r>
              <a:rPr lang="en-US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লাঙ্গল</a:t>
            </a:r>
            <a:r>
              <a:rPr lang="en-US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en-US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হয়</a:t>
            </a:r>
            <a:endParaRPr lang="en-US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53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59782" y="685800"/>
            <a:ext cx="262443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জোড়ায়</a:t>
            </a:r>
            <a:r>
              <a:rPr lang="en-US" sz="4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কাজ</a:t>
            </a:r>
            <a:endParaRPr lang="en-US" sz="4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399" y="3200400"/>
            <a:ext cx="882344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sz="4000" b="1" cap="none" spc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none" spc="0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জমিতে</a:t>
            </a:r>
            <a:r>
              <a:rPr lang="en-US" sz="4000" b="1" cap="none" spc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none" spc="0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পাওয়ার</a:t>
            </a:r>
            <a:r>
              <a:rPr lang="en-US" sz="4000" b="1" cap="none" spc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none" spc="0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টিলার</a:t>
            </a:r>
            <a:r>
              <a:rPr lang="en-US" sz="4000" b="1" cap="none" spc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none" spc="0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এর</a:t>
            </a:r>
            <a:r>
              <a:rPr lang="en-US" sz="4000" b="1" cap="none" spc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none" spc="0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en-US" sz="4000" b="1" cap="none" spc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none" spc="0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লিখ</a:t>
            </a:r>
            <a:r>
              <a:rPr lang="en-US" sz="4000" b="1" cap="none" spc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?</a:t>
            </a:r>
            <a:endParaRPr lang="en-US" sz="4000" b="1" cap="none" spc="0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798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2" descr="http://10.175.165.11/SP182.50.149.129/SDwww.alimindustriesltd.com/Spimages%2fhome_slides%2f4.jpg/Rqae5eb53b-c103-49e4-a363-9cb05f81161d/IDDD26B7A6ED0C1134/RV200000/AVSkyController_3.1.2.50020/Br200/CL2-global/EI2733644349/Ht240/IP10.38.170.249%3a54442/IQ25/MO15/MT0/NIGPMOCCA-GAZDIST1-SKFCTL3/OC0/OS0/Otjpeg/PB200/PNMedCongestion_3G4GWiFi_Desktop/SI07000600aad450000000000000000000000000000a26aaf9000000000000000000000000b6329581190f0c3d2518e200/SUhttp%3a%2f%2fwww.alimindustriesltd.com%2fimages%2fhome_slides%2f4.jpg/Sd736B7966697265/TI2733644349/Tr1/Wh400/EV8cde063bc911da9f61e3b38e7d5975d1/file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12" name="AutoShape 4" descr="http://10.175.165.11/SP182.50.149.129/SDwww.alimindustriesltd.com/Spimages%2fhome_slides%2f4.jpg/Rqae5eb53b-c103-49e4-a363-9cb05f81161d/IDDD26B7A6ED0C1134/RV200000/AVSkyController_3.1.2.50020/Br200/CL2-global/EI2733644349/Ht240/IP10.38.170.249%3a54442/IQ25/MO15/MT0/NIGPMOCCA-GAZDIST1-SKFCTL3/OC0/OS0/Otjpeg/PB200/PNMedCongestion_3G4GWiFi_Desktop/SI07000600aad450000000000000000000000000000a26aaf9000000000000000000000000b6329581190f0c3d2518e200/SUhttp%3a%2f%2fwww.alimindustriesltd.com%2fimages%2fhome_slides%2f4.jpg/Sd736B7966697265/TI2733644349/Tr1/Wh400/EV8cde063bc911da9f61e3b38e7d5975d1/file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485304" y="162800"/>
            <a:ext cx="41456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এসো</a:t>
            </a:r>
            <a:r>
              <a:rPr lang="en-US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আমরা</a:t>
            </a:r>
            <a:r>
              <a:rPr lang="en-US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ভিডিও</a:t>
            </a:r>
            <a:r>
              <a:rPr lang="en-US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দেখি</a:t>
            </a:r>
            <a:endParaRPr lang="en-US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4" name="Object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6072982"/>
              </p:ext>
            </p:extLst>
          </p:nvPr>
        </p:nvGraphicFramePr>
        <p:xfrm>
          <a:off x="4221163" y="3208338"/>
          <a:ext cx="700087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1" name="Packager Shell Object" showAsIcon="1" r:id="rId4" imgW="700200" imgH="440280" progId="Package">
                  <p:embed/>
                </p:oleObj>
              </mc:Choice>
              <mc:Fallback>
                <p:oleObj name="Packager Shell Object" showAsIcon="1" r:id="rId4" imgW="700200" imgH="4402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21163" y="3208338"/>
                        <a:ext cx="700087" cy="43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1144</TotalTime>
  <Words>457</Words>
  <Application>Microsoft Office PowerPoint</Application>
  <PresentationFormat>On-screen Show (4:3)</PresentationFormat>
  <Paragraphs>103</Paragraphs>
  <Slides>19</Slides>
  <Notes>17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2016</dc:creator>
  <cp:lastModifiedBy>HERA COMPUTER</cp:lastModifiedBy>
  <cp:revision>92</cp:revision>
  <dcterms:created xsi:type="dcterms:W3CDTF">2006-08-16T00:00:00Z</dcterms:created>
  <dcterms:modified xsi:type="dcterms:W3CDTF">2016-08-06T12:54:06Z</dcterms:modified>
</cp:coreProperties>
</file>